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86" r:id="rId2"/>
    <p:sldId id="312" r:id="rId3"/>
    <p:sldId id="314" r:id="rId4"/>
    <p:sldId id="323" r:id="rId5"/>
    <p:sldId id="324" r:id="rId6"/>
    <p:sldId id="325" r:id="rId7"/>
    <p:sldId id="326" r:id="rId8"/>
    <p:sldId id="327" r:id="rId9"/>
    <p:sldId id="313" r:id="rId10"/>
    <p:sldId id="320" r:id="rId11"/>
    <p:sldId id="321" r:id="rId12"/>
    <p:sldId id="317" r:id="rId13"/>
    <p:sldId id="319" r:id="rId14"/>
    <p:sldId id="318" r:id="rId15"/>
    <p:sldId id="315" r:id="rId16"/>
    <p:sldId id="322" r:id="rId17"/>
    <p:sldId id="316" r:id="rId18"/>
    <p:sldId id="304" r:id="rId19"/>
    <p:sldId id="287" r:id="rId20"/>
    <p:sldId id="259" r:id="rId21"/>
    <p:sldId id="296" r:id="rId22"/>
    <p:sldId id="291" r:id="rId23"/>
    <p:sldId id="328" r:id="rId24"/>
    <p:sldId id="264" r:id="rId25"/>
    <p:sldId id="280" r:id="rId26"/>
    <p:sldId id="282" r:id="rId27"/>
    <p:sldId id="284" r:id="rId28"/>
    <p:sldId id="293" r:id="rId29"/>
    <p:sldId id="298" r:id="rId30"/>
    <p:sldId id="299" r:id="rId31"/>
    <p:sldId id="290" r:id="rId32"/>
    <p:sldId id="279" r:id="rId33"/>
    <p:sldId id="309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70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6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A391E-59F1-48D1-8662-426AF44B4975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2F684-82FF-4E59-BA70-5D098D2217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88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Breach</a:t>
            </a:r>
            <a:r>
              <a:rPr lang="cs-CZ" dirty="0" smtClean="0"/>
              <a:t>=narušení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F684-82FF-4E59-BA70-5D098D22172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533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7BDEC-DDA7-40B3-8A70-C3264FF61563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Zajištění důvěrnosti dat,</a:t>
            </a:r>
            <a:r>
              <a:rPr lang="cs-CZ" baseline="0" dirty="0" smtClean="0"/>
              <a:t> </a:t>
            </a:r>
            <a:r>
              <a:rPr lang="cs-CZ" dirty="0" smtClean="0"/>
              <a:t>Zajištění integrity dat,</a:t>
            </a:r>
            <a:r>
              <a:rPr lang="cs-CZ" baseline="0" dirty="0" smtClean="0"/>
              <a:t> </a:t>
            </a:r>
            <a:r>
              <a:rPr lang="cs-CZ" dirty="0" smtClean="0"/>
              <a:t>Zajištění dostupnosti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7BDEC-DDA7-40B3-8A70-C3264FF61563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Cobra</a:t>
            </a:r>
            <a:r>
              <a:rPr lang="cs-CZ" baseline="0" dirty="0" smtClean="0"/>
              <a:t> – pro finanční instituce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F684-82FF-4E59-BA70-5D098D221721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[2] FISCHER, U. Risk IT [prezentace].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Rolling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Meadows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USA : ISACA, 2009.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Available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WWW: &lt;http://www.isaca.org/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Knowledge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-Center/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Standards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Documents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/Risk-IT-Overview.ppt&gt;.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F684-82FF-4E59-BA70-5D098D221721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33400" lvl="1" indent="-177800">
              <a:defRPr/>
            </a:pPr>
            <a:r>
              <a:rPr lang="en-US" sz="1800" dirty="0" smtClean="0"/>
              <a:t>Brings together all aspects of IT risk, including value, change, availability, security, project and recovery.</a:t>
            </a:r>
          </a:p>
          <a:p>
            <a:pPr marL="533400" lvl="1" indent="-177800">
              <a:defRPr/>
            </a:pPr>
            <a:r>
              <a:rPr lang="en-US" sz="1800" dirty="0" smtClean="0"/>
              <a:t>Links with </a:t>
            </a:r>
            <a:r>
              <a:rPr lang="en-US" sz="1800" i="1" dirty="0" err="1" smtClean="0"/>
              <a:t>enterprisewide</a:t>
            </a:r>
            <a:r>
              <a:rPr lang="en-US" sz="1800" dirty="0" smtClean="0"/>
              <a:t> risk management concepts and approaches, such as COSO ERM, ARMS and ISO 31000.</a:t>
            </a:r>
          </a:p>
          <a:p>
            <a:pPr marL="533400" lvl="1" indent="-177800">
              <a:defRPr/>
            </a:pPr>
            <a:r>
              <a:rPr lang="en-US" sz="1800" dirty="0" smtClean="0"/>
              <a:t>Other standards and frameworks are either too generic (e.g., ERM-oriented) or too focused on one aspect (e.g., IT security) (see next slide).</a:t>
            </a:r>
          </a:p>
          <a:p>
            <a:pPr marL="533400" lvl="1" indent="-177800">
              <a:defRPr/>
            </a:pPr>
            <a:r>
              <a:rPr lang="en-US" sz="1800" dirty="0" smtClean="0"/>
              <a:t>Offers a single, comprehensive view of IT-related business risks, which can cost companies millions annually in lost revenues and opportunities.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F684-82FF-4E59-BA70-5D098D221721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sti/ieconomy/digital-security-risk-management.pdf" TargetMode="External"/><Relationship Id="rId2" Type="http://schemas.openxmlformats.org/officeDocument/2006/relationships/hyperlink" Target="http://www.oecd.org/sti/ieconomy/oecdguidelinesforthesecurityofinformationsystems1992.htm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Safety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systems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00B0F0"/>
                </a:solidFill>
              </a:rPr>
              <a:t>Risk </a:t>
            </a:r>
            <a:r>
              <a:rPr lang="cs-CZ" b="1" dirty="0" err="1">
                <a:solidFill>
                  <a:srgbClr val="00B0F0"/>
                </a:solidFill>
              </a:rPr>
              <a:t>A</a:t>
            </a:r>
            <a:r>
              <a:rPr lang="cs-CZ" b="1" dirty="0" err="1" smtClean="0">
                <a:solidFill>
                  <a:srgbClr val="00B0F0"/>
                </a:solidFill>
              </a:rPr>
              <a:t>nalysis</a:t>
            </a:r>
            <a:r>
              <a:rPr lang="cs-CZ" b="1" dirty="0" smtClean="0">
                <a:solidFill>
                  <a:srgbClr val="00B0F0"/>
                </a:solidFill>
              </a:rPr>
              <a:t> and Management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1800" dirty="0" err="1" smtClean="0">
                <a:hlinkClick r:id="rId2"/>
              </a:rPr>
              <a:t>roman.danel</a:t>
            </a:r>
            <a:r>
              <a:rPr lang="cs-CZ" sz="1800" dirty="0" smtClean="0">
                <a:hlinkClick r:id="rId2"/>
              </a:rPr>
              <a:t>@</a:t>
            </a:r>
            <a:r>
              <a:rPr lang="cs-CZ" sz="1800" dirty="0" err="1" smtClean="0">
                <a:hlinkClick r:id="rId2"/>
              </a:rPr>
              <a:t>vsb.cz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2400" dirty="0" smtClean="0"/>
              <a:t>VŠB – TU Ostrava</a:t>
            </a:r>
            <a:endParaRPr lang="cs-CZ" sz="24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risks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/>
              <a:t>System:</a:t>
            </a:r>
          </a:p>
          <a:p>
            <a:pPr>
              <a:buNone/>
            </a:pPr>
            <a:r>
              <a:rPr lang="cs-CZ" dirty="0" smtClean="0"/>
              <a:t>ČSM </a:t>
            </a:r>
            <a:r>
              <a:rPr lang="cs-CZ" dirty="0" err="1" smtClean="0"/>
              <a:t>Coal</a:t>
            </a:r>
            <a:r>
              <a:rPr lang="cs-CZ" dirty="0" smtClean="0"/>
              <a:t> </a:t>
            </a:r>
            <a:r>
              <a:rPr lang="cs-CZ" dirty="0" err="1" smtClean="0"/>
              <a:t>Preparation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Plant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ALPHA </a:t>
            </a:r>
            <a:r>
              <a:rPr lang="cs-CZ" dirty="0" smtClean="0"/>
              <a:t>Server DS-20</a:t>
            </a:r>
          </a:p>
          <a:p>
            <a:pPr>
              <a:buNone/>
            </a:pPr>
            <a:r>
              <a:rPr lang="cs-CZ" b="1" dirty="0" err="1" smtClean="0"/>
              <a:t>Threat</a:t>
            </a:r>
            <a:r>
              <a:rPr lang="cs-CZ" b="1" dirty="0" smtClean="0"/>
              <a:t>:</a:t>
            </a:r>
          </a:p>
          <a:p>
            <a:pPr>
              <a:buNone/>
            </a:pPr>
            <a:r>
              <a:rPr lang="en-US" dirty="0" smtClean="0"/>
              <a:t>waste water from the roof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(</a:t>
            </a:r>
            <a:r>
              <a:rPr lang="cs-CZ" dirty="0"/>
              <a:t>Cause: </a:t>
            </a:r>
            <a:r>
              <a:rPr lang="cs-CZ" dirty="0" err="1"/>
              <a:t>cracked</a:t>
            </a:r>
            <a:r>
              <a:rPr lang="cs-CZ" dirty="0"/>
              <a:t> </a:t>
            </a:r>
            <a:r>
              <a:rPr lang="cs-CZ" dirty="0" err="1" smtClean="0"/>
              <a:t>pipe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4" name="Obrázek 3" descr="alpha_ds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124744"/>
            <a:ext cx="3600400" cy="5567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0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Most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Risks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UPS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checking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Battery</a:t>
            </a:r>
            <a:endParaRPr lang="cs-CZ" dirty="0" smtClean="0"/>
          </a:p>
          <a:p>
            <a:r>
              <a:rPr lang="cs-CZ" dirty="0" err="1" smtClean="0"/>
              <a:t>Backup</a:t>
            </a:r>
            <a:r>
              <a:rPr lang="cs-CZ" dirty="0" smtClean="0"/>
              <a:t>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verification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recovery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834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Software </a:t>
            </a:r>
            <a:r>
              <a:rPr lang="cs-CZ" dirty="0" err="1" smtClean="0"/>
              <a:t>Errors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Syntactic</a:t>
            </a:r>
            <a:r>
              <a:rPr lang="cs-CZ" dirty="0" smtClean="0"/>
              <a:t> </a:t>
            </a:r>
            <a:r>
              <a:rPr lang="cs-CZ" dirty="0" err="1" smtClean="0"/>
              <a:t>Errors</a:t>
            </a:r>
            <a:endParaRPr lang="cs-CZ" dirty="0" smtClean="0"/>
          </a:p>
          <a:p>
            <a:r>
              <a:rPr lang="cs-CZ" dirty="0" err="1" smtClean="0"/>
              <a:t>Errors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Processing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Example</a:t>
            </a:r>
            <a:r>
              <a:rPr lang="cs-CZ" dirty="0" smtClean="0"/>
              <a:t>: </a:t>
            </a:r>
            <a:r>
              <a:rPr lang="cs-CZ" dirty="0" err="1" smtClean="0"/>
              <a:t>division</a:t>
            </a:r>
            <a:r>
              <a:rPr lang="cs-CZ" dirty="0" smtClean="0"/>
              <a:t> by </a:t>
            </a:r>
            <a:r>
              <a:rPr lang="cs-CZ" dirty="0" err="1" smtClean="0"/>
              <a:t>zero</a:t>
            </a:r>
            <a:endParaRPr lang="cs-CZ" dirty="0" smtClean="0"/>
          </a:p>
          <a:p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Errors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73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 smtClean="0"/>
              <a:t>Software </a:t>
            </a:r>
            <a:r>
              <a:rPr lang="cs-CZ" sz="4000" dirty="0" err="1" smtClean="0"/>
              <a:t>Threat</a:t>
            </a:r>
            <a:endParaRPr lang="cs-CZ" sz="4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Viruses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- </a:t>
            </a:r>
            <a:r>
              <a:rPr lang="cs-CZ" dirty="0" err="1" smtClean="0"/>
              <a:t>stealth</a:t>
            </a:r>
            <a:r>
              <a:rPr lang="cs-CZ" dirty="0" smtClean="0"/>
              <a:t>, </a:t>
            </a:r>
            <a:r>
              <a:rPr lang="cs-CZ" dirty="0" err="1" smtClean="0"/>
              <a:t>boot</a:t>
            </a:r>
            <a:r>
              <a:rPr lang="cs-CZ" dirty="0" smtClean="0"/>
              <a:t>, </a:t>
            </a:r>
            <a:r>
              <a:rPr lang="cs-CZ" dirty="0" err="1" smtClean="0"/>
              <a:t>polymorphic</a:t>
            </a:r>
            <a:r>
              <a:rPr lang="cs-CZ" dirty="0" smtClean="0"/>
              <a:t>, </a:t>
            </a:r>
            <a:r>
              <a:rPr lang="cs-CZ" dirty="0" err="1" smtClean="0"/>
              <a:t>macrovirus</a:t>
            </a:r>
            <a:r>
              <a:rPr lang="cs-CZ" dirty="0" smtClean="0"/>
              <a:t>,…</a:t>
            </a:r>
            <a:endParaRPr lang="cs-CZ" dirty="0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r>
              <a:rPr lang="cs-CZ" dirty="0" smtClean="0">
                <a:solidFill>
                  <a:srgbClr val="0070C0"/>
                </a:solidFill>
              </a:rPr>
              <a:t>Trojan </a:t>
            </a:r>
            <a:r>
              <a:rPr lang="cs-CZ" dirty="0" err="1" smtClean="0">
                <a:solidFill>
                  <a:srgbClr val="0070C0"/>
                </a:solidFill>
              </a:rPr>
              <a:t>Horses</a:t>
            </a:r>
            <a:endParaRPr lang="cs-CZ" dirty="0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Worms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</a:p>
          <a:p>
            <a:pPr eaLnBrk="1" hangingPunct="1"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Back</a:t>
            </a:r>
            <a:r>
              <a:rPr lang="cs-CZ" dirty="0" smtClean="0">
                <a:solidFill>
                  <a:srgbClr val="0070C0"/>
                </a:solidFill>
              </a:rPr>
              <a:t>-</a:t>
            </a:r>
            <a:r>
              <a:rPr lang="cs-CZ" dirty="0" err="1" smtClean="0">
                <a:solidFill>
                  <a:srgbClr val="0070C0"/>
                </a:solidFill>
              </a:rPr>
              <a:t>doors</a:t>
            </a:r>
            <a:r>
              <a:rPr lang="cs-CZ" dirty="0" smtClean="0"/>
              <a:t>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Lost function </a:t>
            </a:r>
            <a:r>
              <a:rPr lang="cs-CZ" dirty="0" err="1" smtClean="0">
                <a:solidFill>
                  <a:srgbClr val="0070C0"/>
                </a:solidFill>
              </a:rPr>
              <a:t>from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development time</a:t>
            </a:r>
          </a:p>
          <a:p>
            <a:pPr eaLnBrk="1" hangingPunct="1"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Phishing</a:t>
            </a:r>
            <a:r>
              <a:rPr lang="cs-CZ" dirty="0" smtClean="0"/>
              <a:t> - </a:t>
            </a:r>
            <a:r>
              <a:rPr lang="en-US" sz="2400" dirty="0" smtClean="0"/>
              <a:t>a way of attempting to acquire sensitive information such as usernames, passwords and credit card </a:t>
            </a:r>
            <a:r>
              <a:rPr lang="cs-CZ" sz="2400" dirty="0" err="1" smtClean="0"/>
              <a:t>details</a:t>
            </a:r>
            <a:r>
              <a:rPr lang="cs-CZ" sz="2400" dirty="0" smtClean="0"/>
              <a:t> </a:t>
            </a:r>
            <a:r>
              <a:rPr lang="cs-CZ" sz="2400" dirty="0" err="1" smtClean="0"/>
              <a:t>using</a:t>
            </a:r>
            <a:r>
              <a:rPr lang="cs-CZ" sz="2400" dirty="0" smtClean="0"/>
              <a:t> </a:t>
            </a:r>
            <a:r>
              <a:rPr lang="cs-CZ" sz="2400" dirty="0" err="1" smtClean="0"/>
              <a:t>social</a:t>
            </a:r>
            <a:r>
              <a:rPr lang="cs-CZ" sz="2400" dirty="0" smtClean="0"/>
              <a:t> </a:t>
            </a:r>
            <a:r>
              <a:rPr lang="cs-CZ" sz="2400" dirty="0" err="1" smtClean="0"/>
              <a:t>engineering</a:t>
            </a:r>
            <a:endParaRPr lang="cs-CZ" sz="2400" dirty="0" smtClean="0"/>
          </a:p>
          <a:p>
            <a:pPr eaLnBrk="1" hangingPunct="1"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Hoax</a:t>
            </a:r>
            <a:r>
              <a:rPr lang="cs-CZ" dirty="0" smtClean="0">
                <a:solidFill>
                  <a:srgbClr val="0070C0"/>
                </a:solidFill>
              </a:rPr>
              <a:t> - </a:t>
            </a:r>
            <a:r>
              <a:rPr lang="cs-CZ" sz="2400" dirty="0" err="1" smtClean="0"/>
              <a:t>deliberately</a:t>
            </a:r>
            <a:r>
              <a:rPr lang="cs-CZ" sz="2400" dirty="0" smtClean="0"/>
              <a:t> </a:t>
            </a:r>
            <a:r>
              <a:rPr lang="cs-CZ" sz="2400" dirty="0" err="1" smtClean="0"/>
              <a:t>fabricated</a:t>
            </a:r>
            <a:r>
              <a:rPr lang="cs-CZ" sz="2400" dirty="0" smtClean="0"/>
              <a:t> </a:t>
            </a:r>
            <a:r>
              <a:rPr lang="cs-CZ" sz="2400" dirty="0" err="1" smtClean="0"/>
              <a:t>falsehood</a:t>
            </a:r>
            <a:r>
              <a:rPr lang="cs-CZ" sz="2400" dirty="0" smtClean="0"/>
              <a:t> </a:t>
            </a:r>
            <a:r>
              <a:rPr lang="cs-CZ" sz="2400" dirty="0" err="1" smtClean="0"/>
              <a:t>made</a:t>
            </a:r>
            <a:r>
              <a:rPr lang="cs-CZ" sz="2400" dirty="0" smtClean="0"/>
              <a:t> to </a:t>
            </a:r>
            <a:r>
              <a:rPr lang="cs-CZ" sz="2400" dirty="0" err="1" smtClean="0"/>
              <a:t>masquerade</a:t>
            </a:r>
            <a:r>
              <a:rPr lang="cs-CZ" sz="2400" dirty="0" smtClean="0"/>
              <a:t> as </a:t>
            </a:r>
            <a:r>
              <a:rPr lang="cs-CZ" sz="2400" dirty="0" err="1" smtClean="0"/>
              <a:t>truth</a:t>
            </a:r>
            <a:endParaRPr lang="cs-CZ" sz="2400" dirty="0" smtClean="0"/>
          </a:p>
          <a:p>
            <a:pPr eaLnBrk="1" hangingPunct="1"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Spyware</a:t>
            </a:r>
            <a:endParaRPr lang="cs-CZ" sz="2400" dirty="0" smtClean="0"/>
          </a:p>
          <a:p>
            <a:pPr eaLnBrk="1" hangingPunct="1"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Rootkit</a:t>
            </a:r>
            <a:endParaRPr lang="cs-CZ" dirty="0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Botnet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010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Threats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cs-CZ" dirty="0" smtClean="0"/>
              <a:t>n</a:t>
            </a:r>
            <a:r>
              <a:rPr lang="en-US" dirty="0" smtClean="0"/>
              <a:t>intentional</a:t>
            </a:r>
            <a:endParaRPr lang="en-US" dirty="0" smtClean="0"/>
          </a:p>
          <a:p>
            <a:pPr lvl="1"/>
            <a:r>
              <a:rPr lang="en-US" dirty="0" smtClean="0"/>
              <a:t>Lack of training the users</a:t>
            </a:r>
          </a:p>
          <a:p>
            <a:pPr lvl="1"/>
            <a:r>
              <a:rPr lang="en-US" dirty="0" smtClean="0"/>
              <a:t>User interfaces mess (lack of system integration)</a:t>
            </a:r>
          </a:p>
          <a:p>
            <a:pPr lvl="1"/>
            <a:r>
              <a:rPr lang="en-US" dirty="0" smtClean="0"/>
              <a:t>Untreated user input</a:t>
            </a:r>
          </a:p>
          <a:p>
            <a:r>
              <a:rPr lang="en-US" dirty="0" smtClean="0"/>
              <a:t>Intentional</a:t>
            </a:r>
          </a:p>
          <a:p>
            <a:pPr lvl="1"/>
            <a:r>
              <a:rPr lang="en-US" dirty="0" smtClean="0"/>
              <a:t>Own Employee – worst threat</a:t>
            </a:r>
          </a:p>
          <a:p>
            <a:pPr lvl="2"/>
            <a:r>
              <a:rPr lang="en-US" dirty="0" smtClean="0"/>
              <a:t>Example: Spain – </a:t>
            </a:r>
            <a:r>
              <a:rPr lang="en-US" dirty="0" err="1" smtClean="0"/>
              <a:t>stealed</a:t>
            </a:r>
            <a:r>
              <a:rPr lang="en-US" dirty="0" smtClean="0"/>
              <a:t> credit cards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66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protected</a:t>
            </a:r>
            <a:r>
              <a:rPr lang="cs-CZ" dirty="0" smtClean="0"/>
              <a:t>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Technical Resources </a:t>
            </a:r>
            <a:r>
              <a:rPr lang="en-US" dirty="0" smtClean="0"/>
              <a:t>- against technical defect, theft, ...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Communication paths </a:t>
            </a:r>
            <a:r>
              <a:rPr lang="en-US" dirty="0" smtClean="0"/>
              <a:t>- avoid monitoring data to be transferred ...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Software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Data</a:t>
            </a:r>
            <a:r>
              <a:rPr lang="en-US" dirty="0" smtClean="0"/>
              <a:t> – damage, theft</a:t>
            </a:r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9971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 smtClean="0"/>
              <a:t>Defence</a:t>
            </a:r>
            <a:r>
              <a:rPr lang="cs-CZ" dirty="0" smtClean="0"/>
              <a:t> </a:t>
            </a:r>
            <a:r>
              <a:rPr lang="cs-CZ" dirty="0" err="1" smtClean="0"/>
              <a:t>mechanism</a:t>
            </a:r>
            <a:endParaRPr lang="cs-CZ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cs-CZ" sz="2800" dirty="0" err="1" smtClean="0"/>
              <a:t>Physical</a:t>
            </a:r>
            <a:r>
              <a:rPr lang="cs-CZ" sz="2800" dirty="0" smtClean="0"/>
              <a:t> </a:t>
            </a:r>
            <a:r>
              <a:rPr lang="cs-CZ" sz="2800" dirty="0" err="1" smtClean="0"/>
              <a:t>failure</a:t>
            </a:r>
            <a:r>
              <a:rPr lang="cs-CZ" sz="2800" dirty="0" smtClean="0"/>
              <a:t>, </a:t>
            </a:r>
            <a:r>
              <a:rPr lang="cs-CZ" sz="2800" dirty="0" err="1" smtClean="0"/>
              <a:t>natural</a:t>
            </a:r>
            <a:r>
              <a:rPr lang="cs-CZ" sz="2800" dirty="0" smtClean="0"/>
              <a:t> </a:t>
            </a:r>
            <a:r>
              <a:rPr lang="cs-CZ" sz="2800" dirty="0" err="1" smtClean="0"/>
              <a:t>influences</a:t>
            </a:r>
            <a:r>
              <a:rPr lang="cs-CZ" sz="2800" dirty="0" smtClean="0"/>
              <a:t>:</a:t>
            </a:r>
          </a:p>
          <a:p>
            <a:pPr eaLnBrk="1" hangingPunct="1">
              <a:buFontTx/>
              <a:buChar char="-"/>
              <a:defRPr/>
            </a:pPr>
            <a:r>
              <a:rPr lang="cs-CZ" sz="2800" b="1" dirty="0" err="1" smtClean="0"/>
              <a:t>Backup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of</a:t>
            </a:r>
            <a:r>
              <a:rPr lang="cs-CZ" sz="2800" b="1" dirty="0" smtClean="0"/>
              <a:t> data</a:t>
            </a:r>
            <a:r>
              <a:rPr lang="cs-CZ" sz="2800" dirty="0" smtClean="0"/>
              <a:t> </a:t>
            </a:r>
          </a:p>
          <a:p>
            <a:pPr eaLnBrk="1" hangingPunct="1">
              <a:buFontTx/>
              <a:buChar char="-"/>
              <a:defRPr/>
            </a:pPr>
            <a:r>
              <a:rPr lang="cs-CZ" sz="2800" b="1" dirty="0" err="1" smtClean="0"/>
              <a:t>Technical</a:t>
            </a:r>
            <a:r>
              <a:rPr lang="cs-CZ" sz="2800" b="1" dirty="0" smtClean="0"/>
              <a:t> support </a:t>
            </a:r>
            <a:r>
              <a:rPr lang="cs-CZ" sz="2800" dirty="0" smtClean="0"/>
              <a:t>– UPS, </a:t>
            </a:r>
            <a:r>
              <a:rPr lang="cs-CZ" sz="2800" dirty="0" err="1" smtClean="0"/>
              <a:t>overvoltage</a:t>
            </a:r>
            <a:r>
              <a:rPr lang="cs-CZ" sz="2800" dirty="0" smtClean="0"/>
              <a:t> </a:t>
            </a:r>
            <a:r>
              <a:rPr lang="cs-CZ" sz="2800" dirty="0" err="1" smtClean="0"/>
              <a:t>protection</a:t>
            </a:r>
            <a:r>
              <a:rPr lang="cs-CZ" sz="2800" dirty="0" smtClean="0"/>
              <a:t>,…</a:t>
            </a:r>
          </a:p>
          <a:p>
            <a:pPr eaLnBrk="1" hangingPunct="1">
              <a:buNone/>
              <a:defRPr/>
            </a:pPr>
            <a:r>
              <a:rPr lang="cs-CZ" sz="2800" dirty="0" smtClean="0"/>
              <a:t>- 	</a:t>
            </a:r>
            <a:r>
              <a:rPr lang="cs-CZ" sz="2800" b="1" dirty="0" err="1" smtClean="0"/>
              <a:t>Systems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resistant</a:t>
            </a:r>
            <a:r>
              <a:rPr lang="cs-CZ" sz="2800" b="1" dirty="0" smtClean="0"/>
              <a:t> to </a:t>
            </a:r>
            <a:r>
              <a:rPr lang="cs-CZ" sz="2800" b="1" dirty="0" err="1" smtClean="0"/>
              <a:t>failures</a:t>
            </a:r>
            <a:r>
              <a:rPr lang="cs-CZ" sz="2800" b="1" dirty="0" smtClean="0"/>
              <a:t>:</a:t>
            </a:r>
          </a:p>
          <a:p>
            <a:pPr lvl="1" eaLnBrk="1" hangingPunct="1">
              <a:defRPr/>
            </a:pPr>
            <a:r>
              <a:rPr lang="cs-CZ" sz="2400" dirty="0" err="1" smtClean="0">
                <a:solidFill>
                  <a:srgbClr val="0070C0"/>
                </a:solidFill>
              </a:rPr>
              <a:t>Fault</a:t>
            </a:r>
            <a:r>
              <a:rPr lang="cs-CZ" sz="2400" dirty="0" smtClean="0">
                <a:solidFill>
                  <a:srgbClr val="0070C0"/>
                </a:solidFill>
              </a:rPr>
              <a:t>-</a:t>
            </a:r>
            <a:r>
              <a:rPr lang="cs-CZ" sz="2400" dirty="0" err="1" smtClean="0">
                <a:solidFill>
                  <a:srgbClr val="0070C0"/>
                </a:solidFill>
              </a:rPr>
              <a:t>tolerant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system</a:t>
            </a:r>
            <a:endParaRPr lang="cs-CZ" sz="2400" dirty="0" smtClean="0">
              <a:solidFill>
                <a:srgbClr val="0070C0"/>
              </a:solidFill>
            </a:endParaRPr>
          </a:p>
          <a:p>
            <a:pPr lvl="1" eaLnBrk="1" hangingPunct="1">
              <a:defRPr/>
            </a:pPr>
            <a:r>
              <a:rPr lang="cs-CZ" sz="2400" dirty="0" err="1" smtClean="0">
                <a:solidFill>
                  <a:srgbClr val="0070C0"/>
                </a:solidFill>
              </a:rPr>
              <a:t>Disaster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Tolerant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system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cs-CZ" sz="2400" dirty="0" err="1" smtClean="0">
                <a:solidFill>
                  <a:srgbClr val="0070C0"/>
                </a:solidFill>
              </a:rPr>
              <a:t>Cloud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computing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804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aim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IT </a:t>
            </a:r>
            <a:r>
              <a:rPr lang="cs-CZ" dirty="0" err="1" smtClean="0"/>
              <a:t>safety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Ensuring confidentiality of data</a:t>
            </a:r>
            <a:endParaRPr lang="cs-CZ" dirty="0" smtClean="0"/>
          </a:p>
          <a:p>
            <a:r>
              <a:rPr lang="en-US" dirty="0" smtClean="0"/>
              <a:t>Ensuring data integrity</a:t>
            </a:r>
            <a:endParaRPr lang="cs-CZ" dirty="0" smtClean="0"/>
          </a:p>
          <a:p>
            <a:r>
              <a:rPr lang="cs-CZ" dirty="0" smtClean="0"/>
              <a:t>E</a:t>
            </a:r>
            <a:r>
              <a:rPr lang="en-US" dirty="0" err="1" smtClean="0"/>
              <a:t>nsuring</a:t>
            </a:r>
            <a:r>
              <a:rPr lang="en-US" dirty="0" smtClean="0"/>
              <a:t> </a:t>
            </a:r>
            <a:r>
              <a:rPr lang="cs-CZ" dirty="0" smtClean="0"/>
              <a:t>data </a:t>
            </a:r>
            <a:r>
              <a:rPr lang="en-US" dirty="0" smtClean="0"/>
              <a:t>availability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2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Security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Autentization</a:t>
            </a:r>
            <a:endParaRPr lang="cs-CZ" dirty="0" smtClean="0"/>
          </a:p>
          <a:p>
            <a:r>
              <a:rPr lang="cs-CZ" dirty="0" err="1" smtClean="0"/>
              <a:t>Autorization</a:t>
            </a:r>
            <a:endParaRPr lang="cs-CZ" dirty="0" smtClean="0"/>
          </a:p>
          <a:p>
            <a:r>
              <a:rPr lang="cs-CZ" dirty="0" err="1" smtClean="0"/>
              <a:t>Accountability</a:t>
            </a:r>
            <a:endParaRPr lang="cs-CZ" dirty="0"/>
          </a:p>
        </p:txBody>
      </p:sp>
      <p:sp>
        <p:nvSpPr>
          <p:cNvPr id="1031" name="AutoShape 7" descr="http://www.slideshare.net/depoorterivo/information-security-for-dummies-10477453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BS 7799</a:t>
            </a:r>
          </a:p>
          <a:p>
            <a:r>
              <a:rPr lang="cs-CZ" dirty="0" smtClean="0"/>
              <a:t>ISO/IEC TR </a:t>
            </a:r>
            <a:r>
              <a:rPr lang="cs-CZ" dirty="0" smtClean="0"/>
              <a:t>13335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Risk </a:t>
            </a:r>
            <a:r>
              <a:rPr lang="cs-CZ" dirty="0" err="1" smtClean="0"/>
              <a:t>Analysis</a:t>
            </a:r>
            <a:endParaRPr lang="cs-CZ" dirty="0" smtClean="0"/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information is not protected?</a:t>
            </a:r>
          </a:p>
          <a:p>
            <a:r>
              <a:rPr lang="en-US" dirty="0" smtClean="0"/>
              <a:t>How information security could be violated?</a:t>
            </a:r>
            <a:endParaRPr lang="cs-CZ" dirty="0" smtClean="0"/>
          </a:p>
          <a:p>
            <a:r>
              <a:rPr lang="en-US" dirty="0" smtClean="0"/>
              <a:t>How likely is it happen?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4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Methodology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Risk </a:t>
            </a:r>
            <a:r>
              <a:rPr lang="cs-CZ" dirty="0" err="1" smtClean="0"/>
              <a:t>Analysis</a:t>
            </a:r>
            <a:r>
              <a:rPr lang="cs-CZ" dirty="0" smtClean="0"/>
              <a:t> and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ALE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b="1" dirty="0" smtClean="0"/>
              <a:t>CRAMM</a:t>
            </a:r>
            <a:r>
              <a:rPr lang="cs-CZ" dirty="0" smtClean="0"/>
              <a:t> </a:t>
            </a:r>
            <a:r>
              <a:rPr lang="cs-CZ" dirty="0" smtClean="0"/>
              <a:t>(CCTA Risk </a:t>
            </a:r>
            <a:r>
              <a:rPr lang="cs-CZ" dirty="0" err="1" smtClean="0"/>
              <a:t>Analysis</a:t>
            </a:r>
            <a:r>
              <a:rPr lang="cs-CZ" dirty="0" smtClean="0"/>
              <a:t> and Management </a:t>
            </a:r>
            <a:r>
              <a:rPr lang="cs-CZ" dirty="0" err="1" smtClean="0"/>
              <a:t>Method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BS7799</a:t>
            </a:r>
          </a:p>
          <a:p>
            <a:pPr lvl="1"/>
            <a:r>
              <a:rPr lang="cs-CZ" dirty="0" smtClean="0"/>
              <a:t>ISO/IEC 27001:2005</a:t>
            </a:r>
          </a:p>
          <a:p>
            <a:r>
              <a:rPr lang="cs-CZ" b="1" dirty="0" smtClean="0"/>
              <a:t>OCTAVE-S </a:t>
            </a:r>
            <a:r>
              <a:rPr lang="cs-CZ" dirty="0" smtClean="0"/>
              <a:t> (</a:t>
            </a:r>
            <a:r>
              <a:rPr lang="cs-CZ" dirty="0" err="1" smtClean="0"/>
              <a:t>Operationally</a:t>
            </a:r>
            <a:r>
              <a:rPr lang="cs-CZ" dirty="0" smtClean="0"/>
              <a:t> </a:t>
            </a:r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Threat</a:t>
            </a:r>
            <a:r>
              <a:rPr lang="cs-CZ" dirty="0" smtClean="0"/>
              <a:t>, </a:t>
            </a:r>
            <a:r>
              <a:rPr lang="cs-CZ" dirty="0" err="1" smtClean="0"/>
              <a:t>Asset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Vulnerability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RISK IT</a:t>
            </a:r>
          </a:p>
          <a:p>
            <a:r>
              <a:rPr lang="cs-CZ" b="1" dirty="0" err="1" smtClean="0"/>
              <a:t>Cobra</a:t>
            </a:r>
            <a:r>
              <a:rPr lang="cs-CZ" b="1" dirty="0" smtClean="0"/>
              <a:t>, </a:t>
            </a:r>
            <a:r>
              <a:rPr lang="cs-CZ" b="1" dirty="0" err="1" smtClean="0"/>
              <a:t>Marion</a:t>
            </a:r>
            <a:r>
              <a:rPr lang="cs-CZ" b="1" dirty="0" smtClean="0"/>
              <a:t>, </a:t>
            </a:r>
            <a:r>
              <a:rPr lang="cs-CZ" b="1" dirty="0" err="1" smtClean="0"/>
              <a:t>NetRecon</a:t>
            </a:r>
            <a:r>
              <a:rPr lang="cs-CZ" b="1" dirty="0" smtClean="0"/>
              <a:t>, </a:t>
            </a:r>
            <a:r>
              <a:rPr lang="cs-CZ" b="1" dirty="0" err="1" smtClean="0"/>
              <a:t>RiskPAC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ARO</a:t>
            </a:r>
            <a:r>
              <a:rPr lang="cs-CZ" dirty="0" smtClean="0"/>
              <a:t> – </a:t>
            </a:r>
            <a:r>
              <a:rPr lang="cs-CZ" dirty="0" err="1" smtClean="0">
                <a:solidFill>
                  <a:srgbClr val="0070C0"/>
                </a:solidFill>
              </a:rPr>
              <a:t>Annualized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Rate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of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Occurence</a:t>
            </a:r>
            <a:r>
              <a:rPr lang="cs-CZ" dirty="0" smtClean="0"/>
              <a:t> – </a:t>
            </a:r>
            <a:r>
              <a:rPr lang="en-GB" dirty="0"/>
              <a:t>probability of occurrence of threat per year</a:t>
            </a:r>
            <a:endParaRPr lang="cs-CZ" dirty="0" smtClean="0"/>
          </a:p>
          <a:p>
            <a:pPr lvl="0"/>
            <a:r>
              <a:rPr lang="cs-CZ" b="1" dirty="0" smtClean="0"/>
              <a:t>SLE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70C0"/>
                </a:solidFill>
              </a:rPr>
              <a:t>Single </a:t>
            </a:r>
            <a:r>
              <a:rPr lang="cs-CZ" dirty="0" err="1" smtClean="0">
                <a:solidFill>
                  <a:srgbClr val="0070C0"/>
                </a:solidFill>
              </a:rPr>
              <a:t>Loss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Exposure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</a:t>
            </a:r>
            <a:r>
              <a:rPr lang="en-GB" dirty="0"/>
              <a:t>loss at one occurrence of the </a:t>
            </a:r>
            <a:r>
              <a:rPr lang="en-GB" dirty="0" smtClean="0"/>
              <a:t>threat</a:t>
            </a:r>
            <a:endParaRPr lang="cs-CZ" dirty="0" smtClean="0"/>
          </a:p>
          <a:p>
            <a:pPr lvl="0"/>
            <a:r>
              <a:rPr lang="cs-CZ" b="1" dirty="0" smtClean="0"/>
              <a:t>ALE</a:t>
            </a:r>
            <a:r>
              <a:rPr lang="cs-CZ" dirty="0" smtClean="0"/>
              <a:t> - </a:t>
            </a:r>
            <a:r>
              <a:rPr lang="en-GB" dirty="0">
                <a:solidFill>
                  <a:srgbClr val="0070C0"/>
                </a:solidFill>
              </a:rPr>
              <a:t>Annualized Loss </a:t>
            </a:r>
            <a:r>
              <a:rPr lang="en-GB" dirty="0" smtClean="0">
                <a:solidFill>
                  <a:srgbClr val="0070C0"/>
                </a:solidFill>
              </a:rPr>
              <a:t>Expectancy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- </a:t>
            </a:r>
            <a:r>
              <a:rPr lang="en-GB" dirty="0"/>
              <a:t>expected damage and recovery costs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Methodology</a:t>
            </a:r>
            <a:r>
              <a:rPr lang="cs-CZ" dirty="0" smtClean="0"/>
              <a:t> CRAMM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GB" dirty="0"/>
              <a:t>According </a:t>
            </a:r>
            <a:r>
              <a:rPr lang="en-GB" dirty="0" smtClean="0"/>
              <a:t>BS7799</a:t>
            </a:r>
            <a:r>
              <a:rPr lang="cs-CZ" dirty="0" smtClean="0"/>
              <a:t>, 1985</a:t>
            </a:r>
            <a:endParaRPr lang="cs-CZ" dirty="0"/>
          </a:p>
          <a:p>
            <a:pPr lvl="1"/>
            <a:r>
              <a:rPr lang="en-GB" dirty="0"/>
              <a:t>Current version – 5</a:t>
            </a:r>
            <a:endParaRPr lang="cs-CZ" dirty="0"/>
          </a:p>
          <a:p>
            <a:pPr lvl="1"/>
            <a:r>
              <a:rPr lang="en-GB" dirty="0"/>
              <a:t>Complexly covers all phases of risk management, from the actual analysis of risks all the way to the proposal </a:t>
            </a:r>
            <a:r>
              <a:rPr lang="en-GB" dirty="0" smtClean="0"/>
              <a:t>of</a:t>
            </a:r>
            <a:r>
              <a:rPr lang="cs-CZ" dirty="0" smtClean="0"/>
              <a:t> </a:t>
            </a:r>
            <a:r>
              <a:rPr lang="en-GB" dirty="0" smtClean="0"/>
              <a:t>countermeasures</a:t>
            </a:r>
            <a:r>
              <a:rPr lang="en-GB" dirty="0"/>
              <a:t>, including the generation of outputs for security documentation (emergency and continuity assurance planning</a:t>
            </a:r>
            <a:r>
              <a:rPr lang="en-GB" dirty="0" smtClean="0"/>
              <a:t>).</a:t>
            </a:r>
            <a:endParaRPr lang="cs-CZ" dirty="0" smtClean="0"/>
          </a:p>
          <a:p>
            <a:pPr lvl="1"/>
            <a:r>
              <a:rPr lang="en-GB" dirty="0" smtClean="0"/>
              <a:t>CRAMM </a:t>
            </a:r>
            <a:r>
              <a:rPr lang="en-GB" dirty="0"/>
              <a:t>also helps to prove the efficiency of the cost expended on risk management, security and emergency planning. It contains a unique broad library of security countermeasures</a:t>
            </a:r>
            <a:r>
              <a:rPr lang="cs-CZ" sz="1800" dirty="0"/>
              <a:t>. 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Methodology</a:t>
            </a:r>
            <a:r>
              <a:rPr lang="cs-CZ" dirty="0" smtClean="0"/>
              <a:t> </a:t>
            </a:r>
            <a:r>
              <a:rPr lang="cs-CZ" dirty="0" err="1" smtClean="0"/>
              <a:t>Octave</a:t>
            </a:r>
            <a:r>
              <a:rPr lang="cs-CZ" dirty="0" smtClean="0"/>
              <a:t>-S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Octave is a security framework for determining risk level and planning defences against cyber assaults. </a:t>
            </a:r>
            <a:endParaRPr lang="cs-CZ" dirty="0" smtClean="0"/>
          </a:p>
          <a:p>
            <a:r>
              <a:rPr lang="en-GB" dirty="0" smtClean="0"/>
              <a:t>The </a:t>
            </a:r>
            <a:r>
              <a:rPr lang="en-GB" dirty="0"/>
              <a:t>framework defines a methodology to help organizations minimize exposure to likely threats, determine the likely consequences of an attack and deal with attacks that succeed.</a:t>
            </a:r>
            <a:endParaRPr lang="cs-CZ" dirty="0"/>
          </a:p>
          <a:p>
            <a:r>
              <a:rPr lang="en-GB" dirty="0" smtClean="0"/>
              <a:t>O</a:t>
            </a:r>
            <a:r>
              <a:rPr lang="cs-CZ" dirty="0" err="1" smtClean="0"/>
              <a:t>ctave</a:t>
            </a:r>
            <a:r>
              <a:rPr lang="en-GB" dirty="0" smtClean="0"/>
              <a:t> </a:t>
            </a:r>
            <a:r>
              <a:rPr lang="en-GB" dirty="0"/>
              <a:t>defines three phases:</a:t>
            </a:r>
            <a:endParaRPr lang="cs-CZ" dirty="0"/>
          </a:p>
          <a:p>
            <a:pPr lvl="1"/>
            <a:r>
              <a:rPr lang="en-GB" dirty="0"/>
              <a:t>Phase 1: Build Asset-Based Threat Profiles</a:t>
            </a:r>
            <a:endParaRPr lang="cs-CZ" dirty="0"/>
          </a:p>
          <a:p>
            <a:pPr lvl="1"/>
            <a:r>
              <a:rPr lang="en-GB" dirty="0"/>
              <a:t>Phase 2: Identify Infrastructure Vulnerabilities</a:t>
            </a:r>
            <a:endParaRPr lang="cs-CZ" dirty="0"/>
          </a:p>
          <a:p>
            <a:pPr lvl="1"/>
            <a:r>
              <a:rPr lang="en-GB" dirty="0"/>
              <a:t>Phase 3: Develop Security Strategy and Plans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7628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RISK 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0163" y="1323263"/>
            <a:ext cx="5792117" cy="483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Risk 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88">
              <a:lnSpc>
                <a:spcPct val="90000"/>
              </a:lnSpc>
              <a:defRPr/>
            </a:pPr>
            <a:r>
              <a:rPr lang="en-US" dirty="0" smtClean="0"/>
              <a:t>Late project delivery</a:t>
            </a:r>
          </a:p>
          <a:p>
            <a:pPr marL="420688">
              <a:lnSpc>
                <a:spcPct val="90000"/>
              </a:lnSpc>
              <a:defRPr/>
            </a:pPr>
            <a:r>
              <a:rPr lang="en-US" dirty="0" smtClean="0"/>
              <a:t>Not achieving enough value from IT</a:t>
            </a:r>
          </a:p>
          <a:p>
            <a:pPr marL="420688">
              <a:lnSpc>
                <a:spcPct val="90000"/>
              </a:lnSpc>
              <a:defRPr/>
            </a:pPr>
            <a:r>
              <a:rPr lang="en-US" dirty="0" smtClean="0"/>
              <a:t>Compliance</a:t>
            </a:r>
          </a:p>
          <a:p>
            <a:pPr marL="420688">
              <a:lnSpc>
                <a:spcPct val="90000"/>
              </a:lnSpc>
              <a:defRPr/>
            </a:pPr>
            <a:r>
              <a:rPr lang="en-US" dirty="0" smtClean="0"/>
              <a:t>Misalignment</a:t>
            </a:r>
          </a:p>
          <a:p>
            <a:pPr marL="420688">
              <a:lnSpc>
                <a:spcPct val="90000"/>
              </a:lnSpc>
              <a:defRPr/>
            </a:pPr>
            <a:r>
              <a:rPr lang="en-US" dirty="0" smtClean="0"/>
              <a:t>Obsolete or inflexible</a:t>
            </a:r>
            <a:r>
              <a:rPr lang="cs-CZ" dirty="0" smtClean="0"/>
              <a:t> </a:t>
            </a:r>
            <a:r>
              <a:rPr lang="en-US" dirty="0" smtClean="0"/>
              <a:t>IT architecture</a:t>
            </a:r>
          </a:p>
          <a:p>
            <a:pPr marL="420688">
              <a:lnSpc>
                <a:spcPct val="90000"/>
              </a:lnSpc>
              <a:defRPr/>
            </a:pPr>
            <a:r>
              <a:rPr lang="en-US" dirty="0" smtClean="0"/>
              <a:t>IT service delivery</a:t>
            </a:r>
            <a:r>
              <a:rPr lang="cs-CZ" dirty="0" smtClean="0"/>
              <a:t> </a:t>
            </a:r>
            <a:r>
              <a:rPr lang="en-US" dirty="0" smtClean="0"/>
              <a:t>problems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RiskIT</a:t>
            </a:r>
            <a:r>
              <a:rPr lang="cs-CZ" dirty="0" smtClean="0"/>
              <a:t> </a:t>
            </a:r>
            <a:r>
              <a:rPr lang="cs-CZ" dirty="0" err="1" smtClean="0"/>
              <a:t>offers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•"/>
            </a:pPr>
            <a:r>
              <a:rPr lang="en-US" dirty="0" smtClean="0"/>
              <a:t>Provides guidance to help executives and management ask the key questions, make better, more informed risk-adjusted decisions and guide their enterprises so risk is managed effectively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Helps save time, cost and effort with tools to address business risks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Integrates the management of IT-related business risks into overall enterprise risk management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Helps leadership understand the enterprise’s risk appetite and risk tolerance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Provides practical guidance driven by the needs of enterprise leadership around the world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RiskIT</a:t>
            </a:r>
            <a:r>
              <a:rPr lang="cs-CZ" dirty="0" smtClean="0"/>
              <a:t> </a:t>
            </a:r>
            <a:r>
              <a:rPr lang="cs-CZ" smtClean="0"/>
              <a:t>tree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051721" y="1340768"/>
            <a:ext cx="4912634" cy="5179705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RiscPAC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Automated risk analysis program </a:t>
            </a:r>
            <a:r>
              <a:rPr lang="cs-CZ" dirty="0" smtClean="0"/>
              <a:t>- </a:t>
            </a:r>
            <a:r>
              <a:rPr lang="en-GB" dirty="0" smtClean="0"/>
              <a:t>can </a:t>
            </a:r>
            <a:r>
              <a:rPr lang="en-GB" dirty="0"/>
              <a:t>detect and help eliminate vulnerabilities in data </a:t>
            </a:r>
            <a:r>
              <a:rPr lang="en-GB" dirty="0" smtClean="0"/>
              <a:t>security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 ISO </a:t>
            </a:r>
            <a:r>
              <a:rPr lang="cs-CZ" dirty="0" smtClean="0"/>
              <a:t>27001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ISO 27001 is a standard designation for information security management system in an organization. </a:t>
            </a:r>
            <a:endParaRPr lang="cs-CZ" dirty="0" smtClean="0"/>
          </a:p>
          <a:p>
            <a:r>
              <a:rPr lang="en-GB" dirty="0" smtClean="0"/>
              <a:t>ISO </a:t>
            </a:r>
            <a:r>
              <a:rPr lang="en-GB" dirty="0"/>
              <a:t>27001 belongs to the family of ISO 27000 and it is part of the international standards issued by the International Organization for Standardization (ISO). </a:t>
            </a:r>
            <a:endParaRPr lang="cs-CZ" dirty="0" smtClean="0"/>
          </a:p>
          <a:p>
            <a:r>
              <a:rPr lang="en-GB" dirty="0" smtClean="0"/>
              <a:t>ISO </a:t>
            </a:r>
            <a:r>
              <a:rPr lang="en-GB" dirty="0"/>
              <a:t>27001 has replaced a standard BS 7799 and became an international standard for information security management systems.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Steps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Risk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assets</a:t>
            </a:r>
            <a:r>
              <a:rPr lang="cs-CZ" dirty="0" smtClean="0"/>
              <a:t>? (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protect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Risk </a:t>
            </a:r>
            <a:r>
              <a:rPr lang="cs-CZ" dirty="0" err="1" smtClean="0"/>
              <a:t>analysis</a:t>
            </a:r>
            <a:r>
              <a:rPr lang="cs-CZ" dirty="0" smtClean="0"/>
              <a:t> –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threats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occure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Probability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threat</a:t>
            </a:r>
            <a:r>
              <a:rPr lang="cs-CZ" dirty="0" smtClean="0"/>
              <a:t> </a:t>
            </a:r>
            <a:r>
              <a:rPr lang="cs-CZ" dirty="0" err="1" smtClean="0"/>
              <a:t>occurrence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Measures</a:t>
            </a:r>
            <a:r>
              <a:rPr lang="cs-CZ" dirty="0" smtClean="0"/>
              <a:t> to </a:t>
            </a:r>
            <a:r>
              <a:rPr lang="cs-CZ" dirty="0" err="1" smtClean="0"/>
              <a:t>ensure</a:t>
            </a:r>
            <a:r>
              <a:rPr lang="cs-CZ" dirty="0" smtClean="0"/>
              <a:t> </a:t>
            </a:r>
            <a:r>
              <a:rPr lang="cs-CZ" dirty="0" err="1" smtClean="0"/>
              <a:t>safety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Limit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measures</a:t>
            </a:r>
            <a:r>
              <a:rPr lang="cs-CZ" dirty="0" smtClean="0"/>
              <a:t> – </a:t>
            </a:r>
            <a:r>
              <a:rPr lang="cs-CZ" dirty="0" err="1" smtClean="0"/>
              <a:t>costs</a:t>
            </a:r>
            <a:r>
              <a:rPr lang="cs-CZ" dirty="0" smtClean="0"/>
              <a:t>…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46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 ISO </a:t>
            </a:r>
            <a:r>
              <a:rPr lang="cs-CZ" dirty="0" smtClean="0"/>
              <a:t>27001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Principles of information protection according to ISO 27001 are based on three principles of information security:</a:t>
            </a:r>
            <a:endParaRPr lang="cs-CZ" dirty="0"/>
          </a:p>
          <a:p>
            <a:pPr lvl="0"/>
            <a:r>
              <a:rPr lang="en-GB" b="1" dirty="0"/>
              <a:t>Confidentiality</a:t>
            </a:r>
            <a:r>
              <a:rPr lang="en-GB" dirty="0"/>
              <a:t> - which means that information is accessible only to those who are allowed ( who have authorized access)</a:t>
            </a:r>
            <a:endParaRPr lang="cs-CZ" dirty="0"/>
          </a:p>
          <a:p>
            <a:pPr lvl="0"/>
            <a:r>
              <a:rPr lang="en-GB" b="1" dirty="0"/>
              <a:t>Integrity</a:t>
            </a:r>
            <a:r>
              <a:rPr lang="en-GB" dirty="0"/>
              <a:t> - which means that there is accuracy and completeness of the information</a:t>
            </a:r>
            <a:endParaRPr lang="cs-CZ" dirty="0"/>
          </a:p>
          <a:p>
            <a:pPr lvl="0"/>
            <a:r>
              <a:rPr lang="en-GB" b="1" dirty="0"/>
              <a:t>Availability</a:t>
            </a:r>
            <a:r>
              <a:rPr lang="en-GB" dirty="0"/>
              <a:t> - which means that authorized users have access to information when they need it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OECD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OECD </a:t>
            </a:r>
            <a:r>
              <a:rPr lang="cs-CZ" dirty="0" smtClean="0"/>
              <a:t>1992 </a:t>
            </a:r>
            <a:r>
              <a:rPr lang="cs-CZ" dirty="0" smtClean="0"/>
              <a:t>„</a:t>
            </a:r>
            <a:r>
              <a:rPr lang="cs-CZ" dirty="0" err="1" smtClean="0">
                <a:solidFill>
                  <a:srgbClr val="0070C0"/>
                </a:solidFill>
              </a:rPr>
              <a:t>Guidelines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for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the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security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of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information</a:t>
            </a:r>
            <a:r>
              <a:rPr lang="cs-CZ" dirty="0" smtClean="0">
                <a:solidFill>
                  <a:srgbClr val="0070C0"/>
                </a:solidFill>
              </a:rPr>
              <a:t> systems</a:t>
            </a:r>
            <a:r>
              <a:rPr lang="cs-CZ" dirty="0" smtClean="0"/>
              <a:t>“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www.oecd.org/sti/ieconomy/oecdguidelinesforthesecurityofinformationsystems1992.htm</a:t>
            </a:r>
            <a:endParaRPr lang="cs-CZ" dirty="0" smtClean="0"/>
          </a:p>
          <a:p>
            <a:r>
              <a:rPr lang="cs-CZ" dirty="0"/>
              <a:t>2015: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www.oecd.org/sti/ieconomy/digital-security-risk-management.pdf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BCM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Business Continuity Management </a:t>
            </a:r>
            <a:endParaRPr lang="en-US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en-US" sz="2000" dirty="0"/>
              <a:t>BCM is a managerial discipline that focuses on identifying the potential impacts that the organization faces following a crash. It creates a framework to ensure a certain level of resilience and ability to respond to unexpected events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r>
              <a:rPr lang="en-US" dirty="0" smtClean="0"/>
              <a:t>Emergency </a:t>
            </a:r>
            <a:r>
              <a:rPr lang="en-US" dirty="0"/>
              <a:t>plans and recovery plans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570932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implementation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Creation of security documentation</a:t>
            </a:r>
          </a:p>
          <a:p>
            <a:r>
              <a:rPr lang="en-US" dirty="0"/>
              <a:t>Introducing security processes and roles</a:t>
            </a:r>
          </a:p>
          <a:p>
            <a:r>
              <a:rPr lang="en-US" dirty="0"/>
              <a:t>Implementation of specific mechanisms</a:t>
            </a:r>
          </a:p>
          <a:p>
            <a:r>
              <a:rPr lang="en-US" dirty="0"/>
              <a:t>Implementation of </a:t>
            </a:r>
            <a:r>
              <a:rPr lang="cs-CZ" dirty="0" smtClean="0"/>
              <a:t>s</a:t>
            </a:r>
            <a:r>
              <a:rPr lang="en-US" dirty="0" err="1" smtClean="0"/>
              <a:t>ecurity</a:t>
            </a:r>
            <a:r>
              <a:rPr lang="en-US" dirty="0" smtClean="0"/>
              <a:t> </a:t>
            </a:r>
            <a:r>
              <a:rPr lang="cs-CZ" dirty="0" smtClean="0"/>
              <a:t>c</a:t>
            </a:r>
            <a:r>
              <a:rPr lang="en-US" dirty="0" smtClean="0"/>
              <a:t>heck</a:t>
            </a:r>
            <a:r>
              <a:rPr lang="cs-CZ" dirty="0" smtClean="0"/>
              <a:t>s</a:t>
            </a:r>
            <a:r>
              <a:rPr lang="en-US" dirty="0" smtClean="0"/>
              <a:t> </a:t>
            </a:r>
            <a:r>
              <a:rPr lang="en-US" dirty="0"/>
              <a:t>- Audit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Risk </a:t>
            </a:r>
            <a:r>
              <a:rPr lang="cs-CZ" dirty="0" err="1" smtClean="0"/>
              <a:t>Analysis</a:t>
            </a:r>
            <a:r>
              <a:rPr lang="cs-CZ" dirty="0" smtClean="0"/>
              <a:t> - </a:t>
            </a:r>
            <a:r>
              <a:rPr lang="cs-CZ" dirty="0" err="1" smtClean="0"/>
              <a:t>terms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A</a:t>
            </a:r>
            <a:r>
              <a:rPr lang="cs-CZ" dirty="0" err="1" smtClean="0">
                <a:solidFill>
                  <a:srgbClr val="FF0000"/>
                </a:solidFill>
              </a:rPr>
              <a:t>sset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en-US" dirty="0"/>
              <a:t>everything that has value for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should be adequately protected</a:t>
            </a:r>
            <a:r>
              <a:rPr lang="cs-CZ" dirty="0" smtClean="0"/>
              <a:t>,</a:t>
            </a:r>
            <a:endParaRPr lang="cs-CZ" dirty="0" smtClean="0"/>
          </a:p>
          <a:p>
            <a:r>
              <a:rPr lang="cs-CZ" dirty="0" err="1">
                <a:solidFill>
                  <a:srgbClr val="FF0000"/>
                </a:solidFill>
              </a:rPr>
              <a:t>T</a:t>
            </a:r>
            <a:r>
              <a:rPr lang="cs-CZ" dirty="0" err="1" smtClean="0">
                <a:solidFill>
                  <a:srgbClr val="FF0000"/>
                </a:solidFill>
              </a:rPr>
              <a:t>hreat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en-US" dirty="0"/>
              <a:t>any event that may cause a breach of the confidentiality, integrity, and availability of the </a:t>
            </a:r>
            <a:r>
              <a:rPr lang="en-US" dirty="0" smtClean="0"/>
              <a:t>asset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Vulnerability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en-US" dirty="0" smtClean="0"/>
              <a:t>asset</a:t>
            </a:r>
            <a:r>
              <a:rPr lang="cs-CZ" dirty="0" smtClean="0"/>
              <a:t> </a:t>
            </a:r>
            <a:r>
              <a:rPr lang="cs-CZ" dirty="0" err="1" smtClean="0"/>
              <a:t>property</a:t>
            </a:r>
            <a:r>
              <a:rPr lang="cs-CZ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weakness </a:t>
            </a:r>
            <a:r>
              <a:rPr lang="en-US" dirty="0" smtClean="0"/>
              <a:t>at </a:t>
            </a:r>
            <a:r>
              <a:rPr lang="en-US" dirty="0"/>
              <a:t>the level of physical, logical or administrative security that may be misused by a </a:t>
            </a:r>
            <a:r>
              <a:rPr lang="en-US" dirty="0" smtClean="0"/>
              <a:t>threat</a:t>
            </a:r>
            <a:endParaRPr lang="cs-CZ" dirty="0"/>
          </a:p>
          <a:p>
            <a:r>
              <a:rPr lang="cs-CZ" dirty="0" err="1" smtClean="0">
                <a:solidFill>
                  <a:srgbClr val="FF0000"/>
                </a:solidFill>
              </a:rPr>
              <a:t>Countermeasure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en-US" dirty="0"/>
              <a:t>measures at the level of </a:t>
            </a:r>
            <a:r>
              <a:rPr lang="en-US" dirty="0" smtClean="0"/>
              <a:t>physical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/>
              <a:t>logical or administrative security that reduce vulnerability and protect the asset against a given threat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15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Threat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Incident</a:t>
            </a:r>
          </a:p>
          <a:p>
            <a:r>
              <a:rPr lang="cs-CZ" b="1" dirty="0" smtClean="0"/>
              <a:t>Singl </a:t>
            </a:r>
            <a:r>
              <a:rPr lang="cs-CZ" b="1" dirty="0" smtClean="0"/>
              <a:t>Point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Failure</a:t>
            </a:r>
            <a:r>
              <a:rPr lang="cs-CZ" b="1" dirty="0"/>
              <a:t> </a:t>
            </a:r>
            <a:r>
              <a:rPr lang="cs-CZ" dirty="0"/>
              <a:t>- 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infrastructure</a:t>
            </a:r>
            <a:r>
              <a:rPr lang="cs-CZ" dirty="0"/>
              <a:t> </a:t>
            </a:r>
            <a:r>
              <a:rPr lang="cs-CZ" dirty="0" err="1"/>
              <a:t>failure</a:t>
            </a:r>
            <a:endParaRPr lang="cs-CZ" dirty="0" smtClean="0"/>
          </a:p>
          <a:p>
            <a:r>
              <a:rPr lang="cs-CZ" b="1" dirty="0" smtClean="0"/>
              <a:t>Single </a:t>
            </a:r>
            <a:r>
              <a:rPr lang="cs-CZ" b="1" dirty="0" smtClean="0"/>
              <a:t>Point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Knowledge</a:t>
            </a:r>
            <a:r>
              <a:rPr lang="cs-CZ" b="1" dirty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e.g</a:t>
            </a:r>
            <a:r>
              <a:rPr lang="cs-CZ" dirty="0" smtClean="0"/>
              <a:t>. d</a:t>
            </a:r>
            <a:r>
              <a:rPr lang="en-US" dirty="0" err="1" smtClean="0"/>
              <a:t>eath</a:t>
            </a:r>
            <a:r>
              <a:rPr lang="en-US" dirty="0" smtClean="0"/>
              <a:t> </a:t>
            </a:r>
            <a:r>
              <a:rPr lang="en-US" dirty="0"/>
              <a:t>of a key person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53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Damage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Damage</a:t>
            </a:r>
            <a:r>
              <a:rPr lang="cs-CZ" dirty="0" smtClean="0"/>
              <a:t>:</a:t>
            </a:r>
            <a:endParaRPr lang="cs-CZ" dirty="0" smtClean="0"/>
          </a:p>
          <a:p>
            <a:pPr lvl="1"/>
            <a:r>
              <a:rPr lang="cs-CZ" dirty="0" err="1" smtClean="0"/>
              <a:t>Financial</a:t>
            </a:r>
            <a:endParaRPr lang="cs-CZ" dirty="0" smtClean="0"/>
          </a:p>
          <a:p>
            <a:pPr lvl="1"/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damage</a:t>
            </a:r>
            <a:endParaRPr lang="cs-CZ" dirty="0" smtClean="0"/>
          </a:p>
          <a:p>
            <a:pPr lvl="1"/>
            <a:r>
              <a:rPr lang="cs-CZ" dirty="0" err="1" smtClean="0"/>
              <a:t>Reputation</a:t>
            </a:r>
            <a:endParaRPr lang="cs-CZ" dirty="0" smtClean="0"/>
          </a:p>
          <a:p>
            <a:pPr lvl="1"/>
            <a:r>
              <a:rPr lang="cs-CZ" dirty="0" err="1" smtClean="0"/>
              <a:t>Operational</a:t>
            </a:r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08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Probability of the event and its consequence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2557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Risk </a:t>
            </a:r>
            <a:r>
              <a:rPr lang="cs-CZ" dirty="0" err="1"/>
              <a:t>A</a:t>
            </a:r>
            <a:r>
              <a:rPr lang="cs-CZ" dirty="0" err="1" smtClean="0"/>
              <a:t>nalysis</a:t>
            </a:r>
            <a:r>
              <a:rPr lang="cs-CZ" dirty="0" smtClean="0"/>
              <a:t> </a:t>
            </a:r>
            <a:r>
              <a:rPr lang="cs-CZ" dirty="0" err="1" smtClean="0"/>
              <a:t>Terms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Exposure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en-US" dirty="0"/>
              <a:t>the fact that there is a vulnerability that can be misused by a threat</a:t>
            </a:r>
            <a:endParaRPr lang="cs-CZ" dirty="0" smtClean="0"/>
          </a:p>
          <a:p>
            <a:r>
              <a:rPr lang="cs-CZ" dirty="0" err="1" smtClean="0">
                <a:solidFill>
                  <a:srgbClr val="FF0000"/>
                </a:solidFill>
              </a:rPr>
              <a:t>Breach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en-US" dirty="0"/>
              <a:t>situations where privacy, integrity, or accessibility has been compromised as a result of overcoming security measures.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508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Risk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357554" y="1928802"/>
            <a:ext cx="2428892" cy="5715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Threats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28662" y="3000372"/>
            <a:ext cx="2357454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Physical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714744" y="2928934"/>
            <a:ext cx="2143140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Software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286512" y="2928934"/>
            <a:ext cx="2000264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Human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71472" y="4286256"/>
            <a:ext cx="1285884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Natural</a:t>
            </a: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influences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143108" y="4286256"/>
            <a:ext cx="1143008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HW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failure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1285852" y="5357826"/>
            <a:ext cx="1500198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Power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outage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24" name="Přímá spojovací šipka 23"/>
          <p:cNvCxnSpPr/>
          <p:nvPr/>
        </p:nvCxnSpPr>
        <p:spPr>
          <a:xfrm rot="10800000" flipV="1">
            <a:off x="1187624" y="3789040"/>
            <a:ext cx="792088" cy="4280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>
            <a:endCxn id="21" idx="0"/>
          </p:cNvCxnSpPr>
          <p:nvPr/>
        </p:nvCxnSpPr>
        <p:spPr>
          <a:xfrm>
            <a:off x="2051722" y="3789042"/>
            <a:ext cx="662890" cy="4972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>
            <a:endCxn id="22" idx="0"/>
          </p:cNvCxnSpPr>
          <p:nvPr/>
        </p:nvCxnSpPr>
        <p:spPr>
          <a:xfrm rot="16200000" flipH="1">
            <a:off x="1232273" y="4554148"/>
            <a:ext cx="1571636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stCxn id="4" idx="2"/>
            <a:endCxn id="5" idx="0"/>
          </p:cNvCxnSpPr>
          <p:nvPr/>
        </p:nvCxnSpPr>
        <p:spPr>
          <a:xfrm rot="5400000">
            <a:off x="3089662" y="1518034"/>
            <a:ext cx="500066" cy="24646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>
            <a:stCxn id="4" idx="2"/>
            <a:endCxn id="6" idx="0"/>
          </p:cNvCxnSpPr>
          <p:nvPr/>
        </p:nvCxnSpPr>
        <p:spPr>
          <a:xfrm rot="16200000" flipH="1">
            <a:off x="4464843" y="2607463"/>
            <a:ext cx="428628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>
            <a:stCxn id="4" idx="2"/>
            <a:endCxn id="7" idx="0"/>
          </p:cNvCxnSpPr>
          <p:nvPr/>
        </p:nvCxnSpPr>
        <p:spPr>
          <a:xfrm rot="16200000" flipH="1">
            <a:off x="5715008" y="1357298"/>
            <a:ext cx="428628" cy="27146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bdélník 50"/>
          <p:cNvSpPr/>
          <p:nvPr/>
        </p:nvSpPr>
        <p:spPr>
          <a:xfrm>
            <a:off x="3500430" y="4357694"/>
            <a:ext cx="1143008" cy="7994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External</a:t>
            </a:r>
          </a:p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(</a:t>
            </a:r>
            <a:r>
              <a:rPr lang="cs-CZ" sz="1600" dirty="0" err="1" smtClean="0">
                <a:solidFill>
                  <a:schemeClr val="tx1"/>
                </a:solidFill>
              </a:rPr>
              <a:t>viruses</a:t>
            </a:r>
            <a:r>
              <a:rPr lang="cs-CZ" sz="1600" dirty="0" smtClean="0">
                <a:solidFill>
                  <a:schemeClr val="tx1"/>
                </a:solidFill>
              </a:rPr>
              <a:t>)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4857752" y="4357694"/>
            <a:ext cx="1226416" cy="7994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Failure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and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bugs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6215074" y="4357694"/>
            <a:ext cx="1143008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Internal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(</a:t>
            </a:r>
            <a:r>
              <a:rPr lang="cs-CZ" sz="1200" dirty="0" err="1" smtClean="0">
                <a:solidFill>
                  <a:schemeClr val="tx1"/>
                </a:solidFill>
              </a:rPr>
              <a:t>employees</a:t>
            </a:r>
            <a:r>
              <a:rPr lang="cs-CZ" sz="1200" dirty="0" smtClean="0">
                <a:solidFill>
                  <a:schemeClr val="tx1"/>
                </a:solidFill>
              </a:rPr>
              <a:t>)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7500958" y="4357694"/>
            <a:ext cx="1175498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External</a:t>
            </a:r>
            <a:r>
              <a:rPr lang="cs-CZ" dirty="0" smtClean="0">
                <a:solidFill>
                  <a:schemeClr val="tx1"/>
                </a:solidFill>
              </a:rPr>
              <a:t>  (</a:t>
            </a:r>
            <a:r>
              <a:rPr lang="cs-CZ" dirty="0" err="1" smtClean="0">
                <a:solidFill>
                  <a:schemeClr val="tx1"/>
                </a:solidFill>
              </a:rPr>
              <a:t>hackers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56" name="Přímá spojovací šipka 55"/>
          <p:cNvCxnSpPr>
            <a:endCxn id="53" idx="0"/>
          </p:cNvCxnSpPr>
          <p:nvPr/>
        </p:nvCxnSpPr>
        <p:spPr>
          <a:xfrm rot="5400000">
            <a:off x="6689681" y="3813929"/>
            <a:ext cx="640662" cy="4468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bdélník 58"/>
          <p:cNvSpPr/>
          <p:nvPr/>
        </p:nvSpPr>
        <p:spPr>
          <a:xfrm>
            <a:off x="5357818" y="5643578"/>
            <a:ext cx="1428760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Intentional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0" name="Obdélník 59"/>
          <p:cNvSpPr/>
          <p:nvPr/>
        </p:nvSpPr>
        <p:spPr>
          <a:xfrm>
            <a:off x="6929454" y="5643578"/>
            <a:ext cx="160298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Unintentional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62" name="Přímá spojovací šipka 61"/>
          <p:cNvCxnSpPr>
            <a:stCxn id="53" idx="2"/>
            <a:endCxn id="59" idx="0"/>
          </p:cNvCxnSpPr>
          <p:nvPr/>
        </p:nvCxnSpPr>
        <p:spPr>
          <a:xfrm rot="5400000">
            <a:off x="6179355" y="5036355"/>
            <a:ext cx="500066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šipka 63"/>
          <p:cNvCxnSpPr>
            <a:stCxn id="53" idx="2"/>
            <a:endCxn id="60" idx="0"/>
          </p:cNvCxnSpPr>
          <p:nvPr/>
        </p:nvCxnSpPr>
        <p:spPr>
          <a:xfrm rot="16200000" flipH="1">
            <a:off x="7008729" y="4921360"/>
            <a:ext cx="500066" cy="9443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ovací šipka 65"/>
          <p:cNvCxnSpPr>
            <a:stCxn id="7" idx="2"/>
            <a:endCxn id="54" idx="0"/>
          </p:cNvCxnSpPr>
          <p:nvPr/>
        </p:nvCxnSpPr>
        <p:spPr>
          <a:xfrm rot="16200000" flipH="1">
            <a:off x="7366204" y="3635191"/>
            <a:ext cx="642942" cy="8020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>
            <a:stCxn id="6" idx="2"/>
            <a:endCxn id="51" idx="0"/>
          </p:cNvCxnSpPr>
          <p:nvPr/>
        </p:nvCxnSpPr>
        <p:spPr>
          <a:xfrm rot="5400000">
            <a:off x="4107653" y="3679033"/>
            <a:ext cx="642942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stCxn id="6" idx="2"/>
            <a:endCxn id="52" idx="0"/>
          </p:cNvCxnSpPr>
          <p:nvPr/>
        </p:nvCxnSpPr>
        <p:spPr>
          <a:xfrm rot="16200000" flipH="1">
            <a:off x="4807166" y="3693900"/>
            <a:ext cx="642942" cy="6846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79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1141</Words>
  <Application>Microsoft Office PowerPoint</Application>
  <PresentationFormat>Předvádění na obrazovce (4:3)</PresentationFormat>
  <Paragraphs>197</Paragraphs>
  <Slides>33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sady Office</vt:lpstr>
      <vt:lpstr>Safety of information systems Risk Analysis and Management</vt:lpstr>
      <vt:lpstr>Risk Analysis</vt:lpstr>
      <vt:lpstr>Steps of Risk Management</vt:lpstr>
      <vt:lpstr>Risk Analysis - terms</vt:lpstr>
      <vt:lpstr>Threat</vt:lpstr>
      <vt:lpstr>Damage</vt:lpstr>
      <vt:lpstr>Risk</vt:lpstr>
      <vt:lpstr>Risk Analysis Terms</vt:lpstr>
      <vt:lpstr>Risk Analysis</vt:lpstr>
      <vt:lpstr>Examples of risks</vt:lpstr>
      <vt:lpstr>Most Common Risks Issues</vt:lpstr>
      <vt:lpstr>Software Errors</vt:lpstr>
      <vt:lpstr>Software Threat</vt:lpstr>
      <vt:lpstr>Human Threats</vt:lpstr>
      <vt:lpstr>What should be protected?</vt:lpstr>
      <vt:lpstr>Defence mechanism</vt:lpstr>
      <vt:lpstr>What is the aim of IT safety?</vt:lpstr>
      <vt:lpstr>Security</vt:lpstr>
      <vt:lpstr>Norms</vt:lpstr>
      <vt:lpstr>Methodology for  Risk Analysis and Management</vt:lpstr>
      <vt:lpstr>Terms</vt:lpstr>
      <vt:lpstr>Methodology CRAMM</vt:lpstr>
      <vt:lpstr>Methodology Octave-S</vt:lpstr>
      <vt:lpstr>Metodika RISK IT</vt:lpstr>
      <vt:lpstr>Risk IT</vt:lpstr>
      <vt:lpstr>What RiskIT offers?</vt:lpstr>
      <vt:lpstr>RiskIT tree</vt:lpstr>
      <vt:lpstr>RiscPAC</vt:lpstr>
      <vt:lpstr>Standard ISO 27001</vt:lpstr>
      <vt:lpstr>Standard ISO 27001</vt:lpstr>
      <vt:lpstr>OECD</vt:lpstr>
      <vt:lpstr>BCM</vt:lpstr>
      <vt:lpstr>Security implementation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rizik v IT</dc:title>
  <cp:lastModifiedBy>uzivatel</cp:lastModifiedBy>
  <cp:revision>92</cp:revision>
  <dcterms:modified xsi:type="dcterms:W3CDTF">2017-10-03T09:22:40Z</dcterms:modified>
</cp:coreProperties>
</file>